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0"/>
  </p:notesMasterIdLst>
  <p:sldIdLst>
    <p:sldId id="289" r:id="rId3"/>
    <p:sldId id="259" r:id="rId4"/>
    <p:sldId id="285" r:id="rId5"/>
    <p:sldId id="260" r:id="rId6"/>
    <p:sldId id="268" r:id="rId7"/>
    <p:sldId id="270" r:id="rId8"/>
    <p:sldId id="276" r:id="rId9"/>
  </p:sldIdLst>
  <p:sldSz cx="12192000" cy="6858000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26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9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346" cy="495131"/>
          </a:xfrm>
          <a:prstGeom prst="rect">
            <a:avLst/>
          </a:prstGeom>
        </p:spPr>
        <p:txBody>
          <a:bodyPr vert="horz" lIns="91303" tIns="45651" rIns="91303" bIns="4565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745" y="1"/>
            <a:ext cx="2946345" cy="495131"/>
          </a:xfrm>
          <a:prstGeom prst="rect">
            <a:avLst/>
          </a:prstGeom>
        </p:spPr>
        <p:txBody>
          <a:bodyPr vert="horz" lIns="91303" tIns="45651" rIns="91303" bIns="45651" rtlCol="0"/>
          <a:lstStyle>
            <a:lvl1pPr algn="r">
              <a:defRPr sz="1200"/>
            </a:lvl1pPr>
          </a:lstStyle>
          <a:p>
            <a:fld id="{57F8011E-95C9-478F-8D58-BC45AD2845B6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5075"/>
            <a:ext cx="592137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3" tIns="45651" rIns="91303" bIns="4565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7" y="4752633"/>
            <a:ext cx="5437822" cy="3886942"/>
          </a:xfrm>
          <a:prstGeom prst="rect">
            <a:avLst/>
          </a:prstGeom>
        </p:spPr>
        <p:txBody>
          <a:bodyPr vert="horz" lIns="91303" tIns="45651" rIns="91303" bIns="4565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9119"/>
            <a:ext cx="2946346" cy="495131"/>
          </a:xfrm>
          <a:prstGeom prst="rect">
            <a:avLst/>
          </a:prstGeom>
        </p:spPr>
        <p:txBody>
          <a:bodyPr vert="horz" lIns="91303" tIns="45651" rIns="91303" bIns="4565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745" y="9379119"/>
            <a:ext cx="2946345" cy="495131"/>
          </a:xfrm>
          <a:prstGeom prst="rect">
            <a:avLst/>
          </a:prstGeom>
        </p:spPr>
        <p:txBody>
          <a:bodyPr vert="horz" lIns="91303" tIns="45651" rIns="91303" bIns="45651" rtlCol="0" anchor="b"/>
          <a:lstStyle>
            <a:lvl1pPr algn="r">
              <a:defRPr sz="1200"/>
            </a:lvl1pPr>
          </a:lstStyle>
          <a:p>
            <a:fld id="{C7AFCB3A-13B4-4160-9985-0A5EDB813E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245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AFCB3A-13B4-4160-9985-0A5EDB813E3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02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62C0C-8B49-49AA-BA06-B4DC81FC2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785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62C0C-8B49-49AA-BA06-B4DC81FC2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254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62C0C-8B49-49AA-BA06-B4DC81FC2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6975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1559"/>
            <a:ext cx="12191997" cy="685719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4918" y="2006602"/>
            <a:ext cx="10176933" cy="4275665"/>
          </a:xfrm>
        </p:spPr>
        <p:txBody>
          <a:bodyPr>
            <a:noAutofit/>
          </a:bodyPr>
          <a:lstStyle>
            <a:lvl1pPr marL="379331" indent="0">
              <a:buFontTx/>
              <a:buNone/>
              <a:defRPr b="1">
                <a:latin typeface="+mj-lt"/>
              </a:defRPr>
            </a:lvl1pPr>
            <a:lvl2pPr marL="379331" indent="0">
              <a:defRPr>
                <a:latin typeface="+mj-lt"/>
              </a:defRPr>
            </a:lvl2pPr>
            <a:lvl3pPr marL="655958" indent="-271660">
              <a:defRPr>
                <a:latin typeface="+mj-lt"/>
              </a:defRPr>
            </a:lvl3pPr>
            <a:lvl4pPr marL="0" indent="376017">
              <a:defRPr>
                <a:latin typeface="+mj-lt"/>
              </a:defRPr>
            </a:lvl4pPr>
            <a:lvl5pPr marL="149744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14921" y="745068"/>
            <a:ext cx="10176932" cy="1261533"/>
          </a:xfrm>
        </p:spPr>
        <p:txBody>
          <a:bodyPr>
            <a:noAutofit/>
          </a:bodyPr>
          <a:lstStyle>
            <a:lvl1pPr marL="0" marR="0" indent="0" defTabSz="108836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600"/>
            </a:lvl1pPr>
          </a:lstStyle>
          <a:p>
            <a:pPr marL="0" marR="0" lvl="0" indent="0" defTabSz="108836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5067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97074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" y="1442"/>
            <a:ext cx="12190189" cy="6855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3363690"/>
            <a:ext cx="10363200" cy="1470025"/>
          </a:xfrm>
        </p:spPr>
        <p:txBody>
          <a:bodyPr>
            <a:normAutofit/>
          </a:bodyPr>
          <a:lstStyle>
            <a:lvl1pPr>
              <a:defRPr sz="4874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4865834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736" b="0">
                <a:solidFill>
                  <a:schemeClr val="bg1"/>
                </a:solidFill>
                <a:latin typeface="+mj-lt"/>
              </a:defRPr>
            </a:lvl1pPr>
            <a:lvl2pPr marL="4459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1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378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83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297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75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21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67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59780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" y="1441"/>
            <a:ext cx="12190189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7902356" y="5127302"/>
            <a:ext cx="1230784" cy="3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891859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796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47" y="1606872"/>
            <a:ext cx="9760919" cy="4829253"/>
          </a:xfrm>
        </p:spPr>
        <p:txBody>
          <a:bodyPr/>
          <a:lstStyle>
            <a:lvl1pPr marL="310861" indent="0">
              <a:buFontTx/>
              <a:buNone/>
              <a:defRPr b="1">
                <a:latin typeface="+mj-lt"/>
              </a:defRPr>
            </a:lvl1pPr>
            <a:lvl2pPr marL="308146" indent="2715">
              <a:defRPr>
                <a:latin typeface="+mj-lt"/>
              </a:defRPr>
            </a:lvl2pPr>
            <a:lvl3pPr marL="537559" indent="-222625">
              <a:tabLst/>
              <a:defRPr>
                <a:latin typeface="+mj-lt"/>
              </a:defRPr>
            </a:lvl3pPr>
            <a:lvl4pPr marL="0" indent="308146">
              <a:lnSpc>
                <a:spcPts val="1539"/>
              </a:lnSpc>
              <a:spcBef>
                <a:spcPts val="342"/>
              </a:spcBef>
              <a:defRPr>
                <a:latin typeface="+mj-lt"/>
              </a:defRPr>
            </a:lvl4pPr>
            <a:lvl5pPr>
              <a:lnSpc>
                <a:spcPts val="1539"/>
              </a:lnSpc>
              <a:spcBef>
                <a:spcPts val="34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7" y="501070"/>
            <a:ext cx="9782923" cy="1105803"/>
          </a:xfrm>
        </p:spPr>
        <p:txBody>
          <a:bodyPr/>
          <a:lstStyle>
            <a:lvl1pPr marL="0" marR="0" indent="0" defTabSz="8919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18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3C8A6-4030-4DFE-BCA7-D14F306000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773276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0191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0191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47" y="1606872"/>
            <a:ext cx="9760919" cy="4829253"/>
          </a:xfrm>
        </p:spPr>
        <p:txBody>
          <a:bodyPr/>
          <a:lstStyle>
            <a:lvl1pPr marL="310861" indent="0">
              <a:buFontTx/>
              <a:buNone/>
              <a:defRPr b="1">
                <a:latin typeface="+mj-lt"/>
              </a:defRPr>
            </a:lvl1pPr>
            <a:lvl2pPr marL="310861" indent="0">
              <a:defRPr>
                <a:latin typeface="+mj-lt"/>
              </a:defRPr>
            </a:lvl2pPr>
            <a:lvl3pPr marL="537559" indent="-222625">
              <a:defRPr>
                <a:latin typeface="+mj-lt"/>
              </a:defRPr>
            </a:lvl3pPr>
            <a:lvl4pPr marL="0" indent="308146">
              <a:defRPr>
                <a:latin typeface="+mj-lt"/>
              </a:defRPr>
            </a:lvl4pPr>
            <a:lvl5pPr marL="122715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5902" y="501070"/>
            <a:ext cx="9783868" cy="1105803"/>
          </a:xfrm>
        </p:spPr>
        <p:txBody>
          <a:bodyPr/>
          <a:lstStyle>
            <a:lvl1pPr marL="0" marR="0" indent="0" defTabSz="89191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18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1A21E-9D59-4896-AB5E-FB2AB08C65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01870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" y="1441"/>
            <a:ext cx="12190189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7" y="501068"/>
            <a:ext cx="978292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96847" y="1606872"/>
            <a:ext cx="4827685" cy="4695797"/>
          </a:xfrm>
        </p:spPr>
        <p:txBody>
          <a:bodyPr/>
          <a:lstStyle>
            <a:lvl1pPr>
              <a:defRPr sz="2736"/>
            </a:lvl1pPr>
            <a:lvl2pPr>
              <a:defRPr sz="2309"/>
            </a:lvl2pPr>
            <a:lvl3pPr>
              <a:defRPr sz="1967"/>
            </a:lvl3pPr>
            <a:lvl4pPr>
              <a:defRPr sz="1796"/>
            </a:lvl4pPr>
            <a:lvl5pPr>
              <a:defRPr sz="1796"/>
            </a:lvl5pPr>
            <a:lvl6pPr>
              <a:defRPr sz="1796"/>
            </a:lvl6pPr>
            <a:lvl7pPr>
              <a:defRPr sz="1796"/>
            </a:lvl7pPr>
            <a:lvl8pPr>
              <a:defRPr sz="1796"/>
            </a:lvl8pPr>
            <a:lvl9pPr>
              <a:defRPr sz="179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19906" y="1606872"/>
            <a:ext cx="4859863" cy="4695797"/>
          </a:xfrm>
        </p:spPr>
        <p:txBody>
          <a:bodyPr/>
          <a:lstStyle>
            <a:lvl1pPr>
              <a:defRPr sz="2736"/>
            </a:lvl1pPr>
            <a:lvl2pPr>
              <a:defRPr sz="2309"/>
            </a:lvl2pPr>
            <a:lvl3pPr>
              <a:defRPr sz="1967"/>
            </a:lvl3pPr>
            <a:lvl4pPr>
              <a:defRPr sz="1796"/>
            </a:lvl4pPr>
            <a:lvl5pPr>
              <a:defRPr sz="1796"/>
            </a:lvl5pPr>
            <a:lvl6pPr>
              <a:defRPr sz="1796"/>
            </a:lvl6pPr>
            <a:lvl7pPr>
              <a:defRPr sz="1796"/>
            </a:lvl7pPr>
            <a:lvl8pPr>
              <a:defRPr sz="1796"/>
            </a:lvl8pPr>
            <a:lvl9pPr>
              <a:defRPr sz="179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F2989-A20E-4691-994B-CA0ADE509C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19751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5" y="501067"/>
            <a:ext cx="10485555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46" y="1606872"/>
            <a:ext cx="4899671" cy="568003"/>
          </a:xfrm>
        </p:spPr>
        <p:txBody>
          <a:bodyPr anchor="b"/>
          <a:lstStyle>
            <a:lvl1pPr marL="0" indent="0">
              <a:buNone/>
              <a:defRPr sz="2309" b="1"/>
            </a:lvl1pPr>
            <a:lvl2pPr marL="445959" indent="0">
              <a:buNone/>
              <a:defRPr sz="1967" b="1"/>
            </a:lvl2pPr>
            <a:lvl3pPr marL="891917" indent="0">
              <a:buNone/>
              <a:defRPr sz="1796" b="1"/>
            </a:lvl3pPr>
            <a:lvl4pPr marL="1337876" indent="0">
              <a:buNone/>
              <a:defRPr sz="1539" b="1"/>
            </a:lvl4pPr>
            <a:lvl5pPr marL="1783834" indent="0">
              <a:buNone/>
              <a:defRPr sz="1539" b="1"/>
            </a:lvl5pPr>
            <a:lvl6pPr marL="2229793" indent="0">
              <a:buNone/>
              <a:defRPr sz="1539" b="1"/>
            </a:lvl6pPr>
            <a:lvl7pPr marL="2675752" indent="0">
              <a:buNone/>
              <a:defRPr sz="1539" b="1"/>
            </a:lvl7pPr>
            <a:lvl8pPr marL="3121710" indent="0">
              <a:buNone/>
              <a:defRPr sz="1539" b="1"/>
            </a:lvl8pPr>
            <a:lvl9pPr marL="3567669" indent="0">
              <a:buNone/>
              <a:defRPr sz="1539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96846" y="2174876"/>
            <a:ext cx="4899671" cy="4261248"/>
          </a:xfrm>
        </p:spPr>
        <p:txBody>
          <a:bodyPr/>
          <a:lstStyle>
            <a:lvl1pPr>
              <a:defRPr sz="2309"/>
            </a:lvl1pPr>
            <a:lvl2pPr>
              <a:defRPr sz="1967"/>
            </a:lvl2pPr>
            <a:lvl3pPr>
              <a:defRPr sz="1796"/>
            </a:lvl3pPr>
            <a:lvl4pPr>
              <a:defRPr sz="1539"/>
            </a:lvl4pPr>
            <a:lvl5pPr>
              <a:defRPr sz="1539"/>
            </a:lvl5pPr>
            <a:lvl6pPr>
              <a:defRPr sz="1539"/>
            </a:lvl6pPr>
            <a:lvl7pPr>
              <a:defRPr sz="1539"/>
            </a:lvl7pPr>
            <a:lvl8pPr>
              <a:defRPr sz="1539"/>
            </a:lvl8pPr>
            <a:lvl9pPr>
              <a:defRPr sz="153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6002" y="1606872"/>
            <a:ext cx="4783767" cy="568003"/>
          </a:xfrm>
        </p:spPr>
        <p:txBody>
          <a:bodyPr anchor="b"/>
          <a:lstStyle>
            <a:lvl1pPr marL="0" indent="0">
              <a:buNone/>
              <a:defRPr sz="2309" b="1"/>
            </a:lvl1pPr>
            <a:lvl2pPr marL="445959" indent="0">
              <a:buNone/>
              <a:defRPr sz="1967" b="1"/>
            </a:lvl2pPr>
            <a:lvl3pPr marL="891917" indent="0">
              <a:buNone/>
              <a:defRPr sz="1796" b="1"/>
            </a:lvl3pPr>
            <a:lvl4pPr marL="1337876" indent="0">
              <a:buNone/>
              <a:defRPr sz="1539" b="1"/>
            </a:lvl4pPr>
            <a:lvl5pPr marL="1783834" indent="0">
              <a:buNone/>
              <a:defRPr sz="1539" b="1"/>
            </a:lvl5pPr>
            <a:lvl6pPr marL="2229793" indent="0">
              <a:buNone/>
              <a:defRPr sz="1539" b="1"/>
            </a:lvl6pPr>
            <a:lvl7pPr marL="2675752" indent="0">
              <a:buNone/>
              <a:defRPr sz="1539" b="1"/>
            </a:lvl7pPr>
            <a:lvl8pPr marL="3121710" indent="0">
              <a:buNone/>
              <a:defRPr sz="1539" b="1"/>
            </a:lvl8pPr>
            <a:lvl9pPr marL="3567669" indent="0">
              <a:buNone/>
              <a:defRPr sz="1539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96002" y="2188098"/>
            <a:ext cx="4783767" cy="4248026"/>
          </a:xfrm>
        </p:spPr>
        <p:txBody>
          <a:bodyPr/>
          <a:lstStyle>
            <a:lvl1pPr>
              <a:defRPr sz="2309"/>
            </a:lvl1pPr>
            <a:lvl2pPr>
              <a:defRPr sz="1967"/>
            </a:lvl2pPr>
            <a:lvl3pPr>
              <a:defRPr sz="1796"/>
            </a:lvl3pPr>
            <a:lvl4pPr>
              <a:defRPr sz="1539"/>
            </a:lvl4pPr>
            <a:lvl5pPr>
              <a:defRPr sz="1539"/>
            </a:lvl5pPr>
            <a:lvl6pPr>
              <a:defRPr sz="1539"/>
            </a:lvl6pPr>
            <a:lvl7pPr>
              <a:defRPr sz="1539"/>
            </a:lvl7pPr>
            <a:lvl8pPr>
              <a:defRPr sz="1539"/>
            </a:lvl8pPr>
            <a:lvl9pPr>
              <a:defRPr sz="153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68339-A938-488E-9C9C-DAA86267BD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05227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" y="1441"/>
            <a:ext cx="12190189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6" y="501068"/>
            <a:ext cx="10485555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E7C17-4896-4C40-A7D0-443047B429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2821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921397" y="5873145"/>
            <a:ext cx="756571" cy="652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A5705-6CC7-487D-8067-C8BBA1592F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49303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62C0C-8B49-49AA-BA06-B4DC81FC2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6689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19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164"/>
            </a:lvl1pPr>
            <a:lvl2pPr>
              <a:defRPr sz="2736"/>
            </a:lvl2pPr>
            <a:lvl3pPr>
              <a:defRPr sz="2309"/>
            </a:lvl3pPr>
            <a:lvl4pPr>
              <a:defRPr sz="1967"/>
            </a:lvl4pPr>
            <a:lvl5pPr>
              <a:defRPr sz="1967"/>
            </a:lvl5pPr>
            <a:lvl6pPr>
              <a:defRPr sz="1967"/>
            </a:lvl6pPr>
            <a:lvl7pPr>
              <a:defRPr sz="1967"/>
            </a:lvl7pPr>
            <a:lvl8pPr>
              <a:defRPr sz="1967"/>
            </a:lvl8pPr>
            <a:lvl9pPr>
              <a:defRPr sz="196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1"/>
            <a:ext cx="4011084" cy="4691063"/>
          </a:xfrm>
        </p:spPr>
        <p:txBody>
          <a:bodyPr/>
          <a:lstStyle>
            <a:lvl1pPr marL="0" indent="0">
              <a:buNone/>
              <a:defRPr sz="1368"/>
            </a:lvl1pPr>
            <a:lvl2pPr marL="445959" indent="0">
              <a:buNone/>
              <a:defRPr sz="1197"/>
            </a:lvl2pPr>
            <a:lvl3pPr marL="891917" indent="0">
              <a:buNone/>
              <a:defRPr sz="941"/>
            </a:lvl3pPr>
            <a:lvl4pPr marL="1337876" indent="0">
              <a:buNone/>
              <a:defRPr sz="855"/>
            </a:lvl4pPr>
            <a:lvl5pPr marL="1783834" indent="0">
              <a:buNone/>
              <a:defRPr sz="855"/>
            </a:lvl5pPr>
            <a:lvl6pPr marL="2229793" indent="0">
              <a:buNone/>
              <a:defRPr sz="855"/>
            </a:lvl6pPr>
            <a:lvl7pPr marL="2675752" indent="0">
              <a:buNone/>
              <a:defRPr sz="855"/>
            </a:lvl7pPr>
            <a:lvl8pPr marL="3121710" indent="0">
              <a:buNone/>
              <a:defRPr sz="855"/>
            </a:lvl8pPr>
            <a:lvl9pPr marL="3567669" indent="0">
              <a:buNone/>
              <a:defRPr sz="85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14ADC-5195-4E03-B498-A58DDA7440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439307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9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164"/>
            </a:lvl1pPr>
            <a:lvl2pPr marL="445959" indent="0">
              <a:buNone/>
              <a:defRPr sz="2736"/>
            </a:lvl2pPr>
            <a:lvl3pPr marL="891917" indent="0">
              <a:buNone/>
              <a:defRPr sz="2309"/>
            </a:lvl3pPr>
            <a:lvl4pPr marL="1337876" indent="0">
              <a:buNone/>
              <a:defRPr sz="1967"/>
            </a:lvl4pPr>
            <a:lvl5pPr marL="1783834" indent="0">
              <a:buNone/>
              <a:defRPr sz="1967"/>
            </a:lvl5pPr>
            <a:lvl6pPr marL="2229793" indent="0">
              <a:buNone/>
              <a:defRPr sz="1967"/>
            </a:lvl6pPr>
            <a:lvl7pPr marL="2675752" indent="0">
              <a:buNone/>
              <a:defRPr sz="1967"/>
            </a:lvl7pPr>
            <a:lvl8pPr marL="3121710" indent="0">
              <a:buNone/>
              <a:defRPr sz="1967"/>
            </a:lvl8pPr>
            <a:lvl9pPr marL="3567669" indent="0">
              <a:buNone/>
              <a:defRPr sz="1967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368"/>
            </a:lvl1pPr>
            <a:lvl2pPr marL="445959" indent="0">
              <a:buNone/>
              <a:defRPr sz="1197"/>
            </a:lvl2pPr>
            <a:lvl3pPr marL="891917" indent="0">
              <a:buNone/>
              <a:defRPr sz="941"/>
            </a:lvl3pPr>
            <a:lvl4pPr marL="1337876" indent="0">
              <a:buNone/>
              <a:defRPr sz="855"/>
            </a:lvl4pPr>
            <a:lvl5pPr marL="1783834" indent="0">
              <a:buNone/>
              <a:defRPr sz="855"/>
            </a:lvl5pPr>
            <a:lvl6pPr marL="2229793" indent="0">
              <a:buNone/>
              <a:defRPr sz="855"/>
            </a:lvl6pPr>
            <a:lvl7pPr marL="2675752" indent="0">
              <a:buNone/>
              <a:defRPr sz="855"/>
            </a:lvl7pPr>
            <a:lvl8pPr marL="3121710" indent="0">
              <a:buNone/>
              <a:defRPr sz="855"/>
            </a:lvl8pPr>
            <a:lvl9pPr marL="3567669" indent="0">
              <a:buNone/>
              <a:defRPr sz="85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98D15-93A3-4DB9-8ADA-67E3C947B6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85938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82C1B-EFCD-46B1-B466-5971382E9D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984653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801" y="303213"/>
            <a:ext cx="3206751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7" y="303213"/>
            <a:ext cx="9421283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1882A-24D0-478C-A80E-796513014C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960014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7797" y="489549"/>
            <a:ext cx="9791972" cy="111012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87797" y="1599673"/>
            <a:ext cx="9791972" cy="234839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87797" y="4086292"/>
            <a:ext cx="9791972" cy="234983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69994F2C-53A4-4F85-80E2-6B1E9ACFC0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64466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7797" y="489549"/>
            <a:ext cx="9791972" cy="111012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87797" y="1599673"/>
            <a:ext cx="4809107" cy="234839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1087797" y="4086292"/>
            <a:ext cx="4809107" cy="234983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3"/>
          </p:nvPr>
        </p:nvSpPr>
        <p:spPr>
          <a:xfrm>
            <a:off x="6070661" y="1599674"/>
            <a:ext cx="4809108" cy="48364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6529704C-0382-44AA-A425-4A3DA08AB3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665018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853671C7-1911-459D-A829-FFE8BEF27F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676957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909" y="4407379"/>
            <a:ext cx="10363924" cy="1362097"/>
          </a:xfrm>
        </p:spPr>
        <p:txBody>
          <a:bodyPr anchor="t"/>
          <a:lstStyle>
            <a:lvl1pPr algn="l">
              <a:defRPr sz="342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909" y="2907056"/>
            <a:ext cx="10363924" cy="1500322"/>
          </a:xfrm>
        </p:spPr>
        <p:txBody>
          <a:bodyPr anchor="b"/>
          <a:lstStyle>
            <a:lvl1pPr marL="0" indent="0">
              <a:buNone/>
              <a:defRPr sz="1710"/>
            </a:lvl1pPr>
            <a:lvl2pPr marL="390952" indent="0">
              <a:buNone/>
              <a:defRPr sz="1539"/>
            </a:lvl2pPr>
            <a:lvl3pPr marL="781903" indent="0">
              <a:buNone/>
              <a:defRPr sz="1368"/>
            </a:lvl3pPr>
            <a:lvl4pPr marL="1172855" indent="0">
              <a:buNone/>
              <a:defRPr sz="1197"/>
            </a:lvl4pPr>
            <a:lvl5pPr marL="1563807" indent="0">
              <a:buNone/>
              <a:defRPr sz="1197"/>
            </a:lvl5pPr>
            <a:lvl6pPr marL="1954759" indent="0">
              <a:buNone/>
              <a:defRPr sz="1197"/>
            </a:lvl6pPr>
            <a:lvl7pPr marL="2345710" indent="0">
              <a:buNone/>
              <a:defRPr sz="1197"/>
            </a:lvl7pPr>
            <a:lvl8pPr marL="2736662" indent="0">
              <a:buNone/>
              <a:defRPr sz="1197"/>
            </a:lvl8pPr>
            <a:lvl9pPr marL="3127614" indent="0">
              <a:buNone/>
              <a:defRPr sz="119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ABAEA1C6-1810-4817-95D5-0C346EF8FB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16654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D26CAA00-CBF3-469F-B549-4F9347D86E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66026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7797" y="489549"/>
            <a:ext cx="9791972" cy="111012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87797" y="1599674"/>
            <a:ext cx="4809107" cy="48364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070661" y="1599673"/>
            <a:ext cx="4809108" cy="234839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070661" y="4086292"/>
            <a:ext cx="4809108" cy="234983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791B65D7-D2D5-43A2-B4F5-0EE14CF86D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19572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62C0C-8B49-49AA-BA06-B4DC81FC2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1154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EA171ED3-3D60-4800-97C7-A5871EF48A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701094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087797" y="489549"/>
            <a:ext cx="9791972" cy="111012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87797" y="1599673"/>
            <a:ext cx="4809107" cy="234839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070661" y="1599673"/>
            <a:ext cx="4809108" cy="234839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1087797" y="4086292"/>
            <a:ext cx="4809107" cy="234983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070661" y="4086292"/>
            <a:ext cx="4809108" cy="234983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D609864C-0DAC-4C07-BD10-6D1F584A7F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790761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" y="1441"/>
            <a:ext cx="12190189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7902356" y="5127302"/>
            <a:ext cx="1230784" cy="3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164" tIns="39082" rIns="78164" bIns="39082"/>
          <a:lstStyle>
            <a:lvl1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43175" indent="-257175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3000375" indent="-257175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57575" indent="-257175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914775" indent="-257175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796" smtClean="0">
              <a:solidFill>
                <a:prstClr val="black"/>
              </a:solidFill>
              <a:latin typeface="Calibri" pitchFamily="34" charset="0"/>
            </a:endParaRPr>
          </a:p>
        </p:txBody>
      </p:sp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" y="1441"/>
            <a:ext cx="12190189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7902356" y="5127302"/>
            <a:ext cx="1230784" cy="3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164" tIns="39082" rIns="78164" bIns="39082"/>
          <a:lstStyle>
            <a:lvl1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defTabSz="10414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43175" indent="-257175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3000375" indent="-257175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57575" indent="-257175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914775" indent="-257175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796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50" y="1606874"/>
            <a:ext cx="9760919" cy="4829253"/>
          </a:xfrm>
        </p:spPr>
        <p:txBody>
          <a:bodyPr/>
          <a:lstStyle>
            <a:lvl1pPr marL="310752" indent="0">
              <a:buFontTx/>
              <a:buNone/>
              <a:defRPr b="1">
                <a:latin typeface="+mj-lt"/>
              </a:defRPr>
            </a:lvl1pPr>
            <a:lvl2pPr marL="308037" indent="2715">
              <a:defRPr>
                <a:latin typeface="+mj-lt"/>
              </a:defRPr>
            </a:lvl2pPr>
            <a:lvl3pPr marL="537369" indent="-222547">
              <a:tabLst/>
              <a:defRPr>
                <a:latin typeface="+mj-lt"/>
              </a:defRPr>
            </a:lvl3pPr>
            <a:lvl4pPr marL="0" indent="308037">
              <a:lnSpc>
                <a:spcPts val="1539"/>
              </a:lnSpc>
              <a:spcBef>
                <a:spcPts val="342"/>
              </a:spcBef>
              <a:defRPr>
                <a:latin typeface="+mj-lt"/>
              </a:defRPr>
            </a:lvl4pPr>
            <a:lvl5pPr>
              <a:lnSpc>
                <a:spcPts val="1539"/>
              </a:lnSpc>
              <a:spcBef>
                <a:spcPts val="34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96847" y="501072"/>
            <a:ext cx="9782923" cy="1105803"/>
          </a:xfrm>
        </p:spPr>
        <p:txBody>
          <a:bodyPr/>
          <a:lstStyle>
            <a:lvl1pPr marL="0" marR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18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8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B15EE-705F-49B4-B2DE-77DCAB3FC9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18975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62C0C-8B49-49AA-BA06-B4DC81FC2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556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62C0C-8B49-49AA-BA06-B4DC81FC2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976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62C0C-8B49-49AA-BA06-B4DC81FC2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235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62C0C-8B49-49AA-BA06-B4DC81FC2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918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62C0C-8B49-49AA-BA06-B4DC81FC2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982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F62C0C-8B49-49AA-BA06-B4DC81FC2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31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F62C0C-8B49-49AA-BA06-B4DC81FC2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80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1087797" y="489549"/>
            <a:ext cx="9791972" cy="111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087797" y="1599674"/>
            <a:ext cx="9791972" cy="483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962" y="6356934"/>
            <a:ext cx="2845283" cy="364281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 defTabSz="891917" eaLnBrk="1" fontAlgn="auto" hangingPunct="1">
              <a:spcBef>
                <a:spcPts val="0"/>
              </a:spcBef>
              <a:spcAft>
                <a:spcPts val="0"/>
              </a:spcAft>
              <a:defRPr sz="1197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4757" y="6356934"/>
            <a:ext cx="3862489" cy="364281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 defTabSz="891917" eaLnBrk="1" fontAlgn="auto" hangingPunct="1">
              <a:spcBef>
                <a:spcPts val="0"/>
              </a:spcBef>
              <a:spcAft>
                <a:spcPts val="0"/>
              </a:spcAft>
              <a:defRPr sz="1197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098775" y="6041606"/>
            <a:ext cx="827160" cy="632094"/>
          </a:xfrm>
          <a:prstGeom prst="rect">
            <a:avLst/>
          </a:prstGeom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  <a:normAutofit/>
          </a:bodyPr>
          <a:lstStyle>
            <a:lvl1pPr algn="ctr" eaLnBrk="1" hangingPunct="1">
              <a:lnSpc>
                <a:spcPts val="2052"/>
              </a:lnSpc>
              <a:defRPr sz="2309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pPr defTabSz="891859" fontAlgn="base">
              <a:spcBef>
                <a:spcPct val="0"/>
              </a:spcBef>
              <a:spcAft>
                <a:spcPct val="0"/>
              </a:spcAft>
              <a:defRPr/>
            </a:pPr>
            <a:fld id="{4A7DBEB9-432E-48F9-A04F-1BFBEBE1D3F9}" type="slidenum">
              <a:rPr lang="ru-RU" altLang="ru-RU" smtClean="0"/>
              <a:pPr defTabSz="891859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6888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</p:sldLayoutIdLst>
  <p:hf hdr="0" ftr="0" dt="0"/>
  <p:txStyles>
    <p:titleStyle>
      <a:lvl1pPr algn="l" defTabSz="891859" rtl="0" eaLnBrk="0" fontAlgn="base" hangingPunct="0">
        <a:lnSpc>
          <a:spcPts val="4447"/>
        </a:lnSpc>
        <a:spcBef>
          <a:spcPct val="0"/>
        </a:spcBef>
        <a:spcAft>
          <a:spcPct val="0"/>
        </a:spcAft>
        <a:defRPr sz="3591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91859" rtl="0" eaLnBrk="0" fontAlgn="base" hangingPunct="0">
        <a:lnSpc>
          <a:spcPts val="4447"/>
        </a:lnSpc>
        <a:spcBef>
          <a:spcPct val="0"/>
        </a:spcBef>
        <a:spcAft>
          <a:spcPct val="0"/>
        </a:spcAft>
        <a:defRPr sz="3591" b="1">
          <a:solidFill>
            <a:srgbClr val="005AA9"/>
          </a:solidFill>
          <a:latin typeface="Calibri" pitchFamily="34" charset="0"/>
        </a:defRPr>
      </a:lvl2pPr>
      <a:lvl3pPr algn="l" defTabSz="891859" rtl="0" eaLnBrk="0" fontAlgn="base" hangingPunct="0">
        <a:lnSpc>
          <a:spcPts val="4447"/>
        </a:lnSpc>
        <a:spcBef>
          <a:spcPct val="0"/>
        </a:spcBef>
        <a:spcAft>
          <a:spcPct val="0"/>
        </a:spcAft>
        <a:defRPr sz="3591" b="1">
          <a:solidFill>
            <a:srgbClr val="005AA9"/>
          </a:solidFill>
          <a:latin typeface="Calibri" pitchFamily="34" charset="0"/>
        </a:defRPr>
      </a:lvl3pPr>
      <a:lvl4pPr algn="l" defTabSz="891859" rtl="0" eaLnBrk="0" fontAlgn="base" hangingPunct="0">
        <a:lnSpc>
          <a:spcPts val="4447"/>
        </a:lnSpc>
        <a:spcBef>
          <a:spcPct val="0"/>
        </a:spcBef>
        <a:spcAft>
          <a:spcPct val="0"/>
        </a:spcAft>
        <a:defRPr sz="3591" b="1">
          <a:solidFill>
            <a:srgbClr val="005AA9"/>
          </a:solidFill>
          <a:latin typeface="Calibri" pitchFamily="34" charset="0"/>
        </a:defRPr>
      </a:lvl4pPr>
      <a:lvl5pPr algn="l" defTabSz="891859" rtl="0" eaLnBrk="0" fontAlgn="base" hangingPunct="0">
        <a:lnSpc>
          <a:spcPts val="4447"/>
        </a:lnSpc>
        <a:spcBef>
          <a:spcPct val="0"/>
        </a:spcBef>
        <a:spcAft>
          <a:spcPct val="0"/>
        </a:spcAft>
        <a:defRPr sz="3591" b="1">
          <a:solidFill>
            <a:srgbClr val="005AA9"/>
          </a:solidFill>
          <a:latin typeface="Calibri" pitchFamily="34" charset="0"/>
        </a:defRPr>
      </a:lvl5pPr>
      <a:lvl6pPr marL="390952" algn="l" defTabSz="891859" rtl="0" eaLnBrk="1" fontAlgn="base" hangingPunct="1">
        <a:lnSpc>
          <a:spcPts val="4447"/>
        </a:lnSpc>
        <a:spcBef>
          <a:spcPct val="0"/>
        </a:spcBef>
        <a:spcAft>
          <a:spcPct val="0"/>
        </a:spcAft>
        <a:defRPr sz="3591" b="1">
          <a:solidFill>
            <a:srgbClr val="005AA9"/>
          </a:solidFill>
          <a:latin typeface="Calibri" pitchFamily="34" charset="0"/>
        </a:defRPr>
      </a:lvl6pPr>
      <a:lvl7pPr marL="781903" algn="l" defTabSz="891859" rtl="0" eaLnBrk="1" fontAlgn="base" hangingPunct="1">
        <a:lnSpc>
          <a:spcPts val="4447"/>
        </a:lnSpc>
        <a:spcBef>
          <a:spcPct val="0"/>
        </a:spcBef>
        <a:spcAft>
          <a:spcPct val="0"/>
        </a:spcAft>
        <a:defRPr sz="3591" b="1">
          <a:solidFill>
            <a:srgbClr val="005AA9"/>
          </a:solidFill>
          <a:latin typeface="Calibri" pitchFamily="34" charset="0"/>
        </a:defRPr>
      </a:lvl7pPr>
      <a:lvl8pPr marL="1172855" algn="l" defTabSz="891859" rtl="0" eaLnBrk="1" fontAlgn="base" hangingPunct="1">
        <a:lnSpc>
          <a:spcPts val="4447"/>
        </a:lnSpc>
        <a:spcBef>
          <a:spcPct val="0"/>
        </a:spcBef>
        <a:spcAft>
          <a:spcPct val="0"/>
        </a:spcAft>
        <a:defRPr sz="3591" b="1">
          <a:solidFill>
            <a:srgbClr val="005AA9"/>
          </a:solidFill>
          <a:latin typeface="Calibri" pitchFamily="34" charset="0"/>
        </a:defRPr>
      </a:lvl8pPr>
      <a:lvl9pPr marL="1563807" algn="l" defTabSz="891859" rtl="0" eaLnBrk="1" fontAlgn="base" hangingPunct="1">
        <a:lnSpc>
          <a:spcPts val="4447"/>
        </a:lnSpc>
        <a:spcBef>
          <a:spcPct val="0"/>
        </a:spcBef>
        <a:spcAft>
          <a:spcPct val="0"/>
        </a:spcAft>
        <a:defRPr sz="3591" b="1">
          <a:solidFill>
            <a:srgbClr val="005AA9"/>
          </a:solidFill>
          <a:latin typeface="Calibri" pitchFamily="34" charset="0"/>
        </a:defRPr>
      </a:lvl9pPr>
    </p:titleStyle>
    <p:bodyStyle>
      <a:lvl1pPr marL="310861" indent="-310861" algn="l" defTabSz="891859" rtl="0" eaLnBrk="0" fontAlgn="base" hangingPunct="0">
        <a:spcBef>
          <a:spcPct val="20000"/>
        </a:spcBef>
        <a:spcAft>
          <a:spcPct val="0"/>
        </a:spcAft>
        <a:buFont typeface="+mj-lt"/>
        <a:defRPr sz="3078" kern="1200">
          <a:solidFill>
            <a:srgbClr val="005AA9"/>
          </a:solidFill>
          <a:latin typeface="+mj-lt"/>
          <a:ea typeface="+mn-ea"/>
          <a:cs typeface="+mn-cs"/>
        </a:defRPr>
      </a:lvl1pPr>
      <a:lvl2pPr marL="310861" indent="80091" algn="l" defTabSz="891859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2052" kern="1200">
          <a:solidFill>
            <a:srgbClr val="504F53"/>
          </a:solidFill>
          <a:latin typeface="+mj-lt"/>
          <a:ea typeface="+mn-ea"/>
          <a:cs typeface="+mn-cs"/>
        </a:defRPr>
      </a:lvl2pPr>
      <a:lvl3pPr marL="609505" indent="-222625" algn="l" defTabSz="891859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52" kern="1200">
          <a:solidFill>
            <a:srgbClr val="504F53"/>
          </a:solidFill>
          <a:latin typeface="+mj-lt"/>
          <a:ea typeface="+mn-ea"/>
          <a:cs typeface="+mn-cs"/>
        </a:defRPr>
      </a:lvl3pPr>
      <a:lvl4pPr marL="1368331" indent="-1060185" algn="just" defTabSz="891859" rtl="0" eaLnBrk="0" fontAlgn="base" hangingPunct="0">
        <a:lnSpc>
          <a:spcPts val="1539"/>
        </a:lnSpc>
        <a:spcBef>
          <a:spcPts val="342"/>
        </a:spcBef>
        <a:spcAft>
          <a:spcPct val="0"/>
        </a:spcAft>
        <a:buFont typeface="Arial" panose="020B0604020202020204" pitchFamily="34" charset="0"/>
        <a:defRPr sz="1368" kern="1200">
          <a:solidFill>
            <a:srgbClr val="504F53"/>
          </a:solidFill>
          <a:latin typeface="+mj-lt"/>
          <a:ea typeface="+mn-ea"/>
          <a:cs typeface="+mn-cs"/>
        </a:defRPr>
      </a:lvl4pPr>
      <a:lvl5pPr marL="1227154" indent="336653" algn="l" defTabSz="891859" rtl="0" eaLnBrk="0" fontAlgn="base" hangingPunct="0">
        <a:lnSpc>
          <a:spcPts val="1539"/>
        </a:lnSpc>
        <a:spcBef>
          <a:spcPts val="342"/>
        </a:spcBef>
        <a:spcAft>
          <a:spcPct val="0"/>
        </a:spcAft>
        <a:buFont typeface="Arial" panose="020B0604020202020204" pitchFamily="34" charset="0"/>
        <a:defRPr sz="1197" kern="1200">
          <a:solidFill>
            <a:srgbClr val="8D8C90"/>
          </a:solidFill>
          <a:latin typeface="+mj-lt"/>
          <a:ea typeface="+mn-ea"/>
          <a:cs typeface="+mn-cs"/>
        </a:defRPr>
      </a:lvl5pPr>
      <a:lvl6pPr marL="2452772" indent="-222979" algn="l" defTabSz="891917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6pPr>
      <a:lvl7pPr marL="2898731" indent="-222979" algn="l" defTabSz="891917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7pPr>
      <a:lvl8pPr marL="3344689" indent="-222979" algn="l" defTabSz="891917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8pPr>
      <a:lvl9pPr marL="3790648" indent="-222979" algn="l" defTabSz="891917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1pPr>
      <a:lvl2pPr marL="445959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2pPr>
      <a:lvl3pPr marL="891917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3pPr>
      <a:lvl4pPr marL="1337876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4pPr>
      <a:lvl5pPr marL="1783834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5pPr>
      <a:lvl6pPr marL="2229793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6pPr>
      <a:lvl7pPr marL="2675752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7pPr>
      <a:lvl8pPr marL="3121710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8pPr>
      <a:lvl9pPr marL="3567669" algn="l" defTabSz="891917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28299" y="2628359"/>
            <a:ext cx="3042356" cy="735466"/>
          </a:xfrm>
          <a:prstGeom prst="rect">
            <a:avLst/>
          </a:prstGeom>
          <a:effectLst>
            <a:glow rad="584200">
              <a:srgbClr val="004A97">
                <a:alpha val="95000"/>
              </a:srgbClr>
            </a:glow>
          </a:effectLst>
        </p:spPr>
        <p:txBody>
          <a:bodyPr lIns="70866" tIns="35433" rIns="70866" bIns="35433" anchor="ctr"/>
          <a:lstStyle/>
          <a:p>
            <a:pPr algn="ctr" defTabSz="708190"/>
            <a:r>
              <a:rPr lang="ru-RU" sz="1088" b="1" dirty="0" smtClean="0">
                <a:solidFill>
                  <a:prstClr val="white"/>
                </a:solidFill>
                <a:effectLst>
                  <a:glow rad="101600">
                    <a:srgbClr val="004A97"/>
                  </a:glow>
                </a:effectLst>
              </a:rPr>
              <a:t>ИНСПЕКЦИЯ ФНС РОССИИ №9 </a:t>
            </a:r>
            <a:r>
              <a:rPr lang="ru-RU" sz="1088" b="1" dirty="0">
                <a:solidFill>
                  <a:prstClr val="white"/>
                </a:solidFill>
                <a:effectLst>
                  <a:glow rad="101600">
                    <a:srgbClr val="004A97"/>
                  </a:glow>
                </a:effectLst>
              </a:rPr>
              <a:t>ПО</a:t>
            </a:r>
          </a:p>
          <a:p>
            <a:pPr algn="ctr" defTabSz="708190"/>
            <a:r>
              <a:rPr lang="ru-RU" sz="1088" b="1" dirty="0">
                <a:solidFill>
                  <a:prstClr val="white"/>
                </a:solidFill>
                <a:effectLst>
                  <a:glow rad="101600">
                    <a:srgbClr val="004A97"/>
                  </a:glow>
                </a:effectLst>
              </a:rPr>
              <a:t>Г. МОСКВЕ</a:t>
            </a:r>
          </a:p>
        </p:txBody>
      </p:sp>
      <p:sp>
        <p:nvSpPr>
          <p:cNvPr id="41987" name="WordArt 3"/>
          <p:cNvSpPr>
            <a:spLocks noChangeAspect="1" noChangeArrowheads="1" noChangeShapeType="1" noTextEdit="1"/>
          </p:cNvSpPr>
          <p:nvPr/>
        </p:nvSpPr>
        <p:spPr bwMode="auto">
          <a:xfrm>
            <a:off x="2797271" y="3645027"/>
            <a:ext cx="6183431" cy="1763455"/>
          </a:xfrm>
          <a:prstGeom prst="rect">
            <a:avLst/>
          </a:prstGeom>
        </p:spPr>
        <p:txBody>
          <a:bodyPr wrap="none" lIns="62125" tIns="31063" rIns="62125" bIns="31063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708190"/>
            <a:endParaRPr lang="ru-RU" sz="2177" b="1" kern="10" dirty="0">
              <a:ln w="9525">
                <a:solidFill>
                  <a:srgbClr val="EEECE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D51A15"/>
                  </a:gs>
                  <a:gs pos="100000">
                    <a:srgbClr val="6E1414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20096" y="3259724"/>
            <a:ext cx="1847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239"/>
            <a:endParaRPr lang="ru-RU" dirty="0">
              <a:solidFill>
                <a:prstClr val="black"/>
              </a:solidFill>
            </a:endParaRPr>
          </a:p>
          <a:p>
            <a:pPr defTabSz="914239"/>
            <a:endParaRPr lang="ru-RU" dirty="0">
              <a:solidFill>
                <a:prstClr val="black"/>
              </a:solidFill>
            </a:endParaRPr>
          </a:p>
          <a:p>
            <a:pPr defTabSz="914239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261276" y="3409392"/>
            <a:ext cx="7772400" cy="1862824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«Основные изменения законодательства Российской Федерации о налогах и сборах в части налога на прибыль организаций, вступившие в силу с 1 января 2025 года</a:t>
            </a:r>
            <a:r>
              <a:rPr lang="ru-RU" sz="1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alt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94523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83741" y="1623024"/>
            <a:ext cx="109233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spcAft>
                <a:spcPts val="0"/>
              </a:spcAft>
            </a:pPr>
            <a:endParaRPr lang="ru-RU" b="1" dirty="0" smtClean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342900" algn="just">
              <a:spcAft>
                <a:spcPts val="0"/>
              </a:spcAft>
            </a:pPr>
            <a:r>
              <a:rPr lang="ru-RU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Общеустановленная </a:t>
            </a:r>
            <a:r>
              <a:rPr lang="ru-RU" b="1" dirty="0">
                <a:latin typeface="Calibri" panose="020F0502020204030204" pitchFamily="34" charset="0"/>
                <a:ea typeface="Times New Roman" panose="02020603050405020304" pitchFamily="18" charset="0"/>
              </a:rPr>
              <a:t>ставка </a:t>
            </a:r>
            <a:r>
              <a:rPr lang="ru-RU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налога на прибыль организаций увеличена </a:t>
            </a:r>
            <a:r>
              <a:rPr lang="ru-RU" b="1" dirty="0">
                <a:latin typeface="Calibri" panose="020F0502020204030204" pitchFamily="34" charset="0"/>
                <a:ea typeface="Times New Roman" panose="02020603050405020304" pitchFamily="18" charset="0"/>
              </a:rPr>
              <a:t>с 20% до 25%.</a:t>
            </a:r>
            <a:endParaRPr lang="ru-RU" b="1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15546" y="2059459"/>
            <a:ext cx="101654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        </a:t>
            </a:r>
          </a:p>
          <a:p>
            <a:pPr algn="just"/>
            <a:r>
              <a:rPr lang="ru-RU" sz="1400" dirty="0" smtClean="0"/>
              <a:t>С </a:t>
            </a:r>
            <a:r>
              <a:rPr lang="ru-RU" sz="1400" dirty="0"/>
              <a:t>01.01.2025 налоговая ставка в размере 25% будет распределяться </a:t>
            </a:r>
            <a:r>
              <a:rPr lang="ru-RU" sz="1400" dirty="0" smtClean="0"/>
              <a:t>следующим образом  </a:t>
            </a:r>
            <a:r>
              <a:rPr lang="ru-RU" sz="1400" dirty="0"/>
              <a:t>(новая редакция п. 1 ст. 284 НК РФ</a:t>
            </a:r>
            <a:r>
              <a:rPr lang="ru-RU" sz="1400" dirty="0" smtClean="0"/>
              <a:t>):</a:t>
            </a:r>
          </a:p>
          <a:p>
            <a:pPr algn="just"/>
            <a:endParaRPr lang="ru-RU" sz="1400" dirty="0"/>
          </a:p>
          <a:p>
            <a:pPr algn="just"/>
            <a:r>
              <a:rPr lang="ru-RU" sz="1400" dirty="0"/>
              <a:t>- </a:t>
            </a:r>
            <a:r>
              <a:rPr lang="ru-RU" sz="1400" dirty="0" smtClean="0"/>
              <a:t>    8</a:t>
            </a:r>
            <a:r>
              <a:rPr lang="ru-RU" sz="1400" dirty="0"/>
              <a:t>% - в федеральный бюджет;</a:t>
            </a:r>
          </a:p>
          <a:p>
            <a:pPr algn="just"/>
            <a:r>
              <a:rPr lang="ru-RU" sz="1400" dirty="0" smtClean="0"/>
              <a:t>-    17</a:t>
            </a:r>
            <a:r>
              <a:rPr lang="ru-RU" sz="1400" dirty="0"/>
              <a:t>% - </a:t>
            </a:r>
            <a:r>
              <a:rPr lang="ru-RU" sz="1400" dirty="0" smtClean="0"/>
              <a:t>в </a:t>
            </a:r>
            <a:r>
              <a:rPr lang="ru-RU" sz="1400" dirty="0"/>
              <a:t>бюджеты субъектов </a:t>
            </a:r>
            <a:r>
              <a:rPr lang="ru-RU" sz="1400" dirty="0" smtClean="0"/>
              <a:t>Российской Федерации.</a:t>
            </a:r>
          </a:p>
          <a:p>
            <a:pPr algn="just"/>
            <a:endParaRPr lang="ru-RU" sz="1400" dirty="0" smtClean="0"/>
          </a:p>
          <a:p>
            <a:pPr algn="just"/>
            <a:endParaRPr lang="ru-RU" sz="1400" dirty="0"/>
          </a:p>
          <a:p>
            <a:pPr algn="just"/>
            <a:r>
              <a:rPr lang="ru-RU" sz="1400" dirty="0" smtClean="0"/>
              <a:t>     </a:t>
            </a:r>
            <a:r>
              <a:rPr lang="ru-RU" sz="1600" dirty="0"/>
              <a:t> </a:t>
            </a:r>
            <a:r>
              <a:rPr lang="en-US" sz="1600" dirty="0" smtClean="0"/>
              <a:t>    </a:t>
            </a:r>
            <a:r>
              <a:rPr lang="ru-RU" sz="1400" dirty="0" smtClean="0"/>
              <a:t>Повышение </a:t>
            </a:r>
            <a:r>
              <a:rPr lang="ru-RU" sz="1400" dirty="0"/>
              <a:t>ставок предусмотрено для имеющих государственную аккредитацию ИТ-организаций</a:t>
            </a:r>
            <a:r>
              <a:rPr lang="ru-RU" sz="1400" dirty="0" smtClean="0"/>
              <a:t>.</a:t>
            </a:r>
            <a:endParaRPr lang="en-US" sz="1400" dirty="0" smtClean="0"/>
          </a:p>
          <a:p>
            <a:pPr algn="just"/>
            <a:r>
              <a:rPr lang="en-US" sz="1400" dirty="0" smtClean="0"/>
              <a:t>           </a:t>
            </a:r>
            <a:r>
              <a:rPr lang="ru-RU" sz="1400" dirty="0" smtClean="0"/>
              <a:t>Налоговая </a:t>
            </a:r>
            <a:r>
              <a:rPr lang="ru-RU" sz="1400" dirty="0"/>
              <a:t>ставка по налогу, подлежащему зачислению в федеральный бюджет, устанавливается в размере 5 процентов</a:t>
            </a:r>
            <a:endParaRPr lang="en-US" sz="1400" dirty="0" smtClean="0"/>
          </a:p>
          <a:p>
            <a:pPr algn="just"/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83741" y="428368"/>
            <a:ext cx="106268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FF0000"/>
                </a:solidFill>
              </a:rPr>
              <a:t>Федеральный </a:t>
            </a:r>
            <a:r>
              <a:rPr lang="ru-RU" dirty="0">
                <a:solidFill>
                  <a:srgbClr val="FF0000"/>
                </a:solidFill>
              </a:rPr>
              <a:t>закон от 12.07.2024 </a:t>
            </a:r>
            <a:r>
              <a:rPr lang="ru-RU" dirty="0" smtClean="0">
                <a:solidFill>
                  <a:srgbClr val="FF0000"/>
                </a:solidFill>
              </a:rPr>
              <a:t>№ </a:t>
            </a:r>
            <a:r>
              <a:rPr lang="ru-RU" dirty="0">
                <a:solidFill>
                  <a:srgbClr val="FF0000"/>
                </a:solidFill>
              </a:rPr>
              <a:t>176-ФЗ </a:t>
            </a:r>
            <a:r>
              <a:rPr lang="ru-RU" dirty="0" smtClean="0">
                <a:solidFill>
                  <a:srgbClr val="FF0000"/>
                </a:solidFill>
              </a:rPr>
              <a:t>«О </a:t>
            </a:r>
            <a:r>
              <a:rPr lang="ru-RU" dirty="0">
                <a:solidFill>
                  <a:srgbClr val="FF0000"/>
                </a:solidFill>
              </a:rPr>
              <a:t>внесении изменений в части первую и вторую Налогового кодекса Российской Федерации, отдельные законодательные акты Российской Федерации и признании утратившими силу отдельных положений законодательных актов Российской </a:t>
            </a:r>
            <a:r>
              <a:rPr lang="ru-RU" dirty="0" smtClean="0">
                <a:solidFill>
                  <a:srgbClr val="FF0000"/>
                </a:solidFill>
              </a:rPr>
              <a:t>Федерации»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>
          <a:xfrm>
            <a:off x="11310551" y="5955958"/>
            <a:ext cx="479853" cy="411892"/>
          </a:xfrm>
        </p:spPr>
        <p:txBody>
          <a:bodyPr/>
          <a:lstStyle/>
          <a:p>
            <a:pPr algn="ctr"/>
            <a:fld id="{E20E89E6-FE54-4E13-859C-1FA908D70D39}" type="slidenum">
              <a:rPr lang="ru-RU" sz="1800" b="1" smtClean="0">
                <a:solidFill>
                  <a:schemeClr val="bg1"/>
                </a:solidFill>
              </a:rPr>
              <a:pPr algn="ctr"/>
              <a:t>2</a:t>
            </a:fld>
            <a:endParaRPr lang="ru-RU" sz="1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65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1"/>
          <p:cNvSpPr>
            <a:spLocks noGrp="1"/>
          </p:cNvSpPr>
          <p:nvPr>
            <p:ph idx="1"/>
          </p:nvPr>
        </p:nvSpPr>
        <p:spPr>
          <a:xfrm>
            <a:off x="675503" y="708456"/>
            <a:ext cx="10266921" cy="5194872"/>
          </a:xfrm>
        </p:spPr>
        <p:txBody>
          <a:bodyPr/>
          <a:lstStyle/>
          <a:p>
            <a:pPr>
              <a:lnSpc>
                <a:spcPct val="100000"/>
              </a:lnSpc>
            </a:pPr>
            <a:endParaRPr lang="en-US" sz="1800" dirty="0" smtClean="0">
              <a:solidFill>
                <a:srgbClr val="FF0000"/>
              </a:solidFill>
              <a:latin typeface="+mn-lt"/>
            </a:endParaRPr>
          </a:p>
          <a:p>
            <a:pPr algn="ctr">
              <a:lnSpc>
                <a:spcPct val="100000"/>
              </a:lnSpc>
            </a:pPr>
            <a:r>
              <a:rPr lang="ru-RU" sz="1800" dirty="0" smtClean="0">
                <a:latin typeface="+mn-lt"/>
              </a:rPr>
              <a:t>Прекращение с 2025 года региональных пониженных ставок (п. 1 ст. 284 НК РФ)</a:t>
            </a:r>
          </a:p>
          <a:p>
            <a:pPr algn="just">
              <a:lnSpc>
                <a:spcPct val="100000"/>
              </a:lnSpc>
            </a:pPr>
            <a:r>
              <a:rPr lang="ru-RU" sz="1600" b="0" dirty="0" smtClean="0">
                <a:latin typeface="+mn-lt"/>
              </a:rPr>
              <a:t>        Абзацем </a:t>
            </a:r>
            <a:r>
              <a:rPr lang="ru-RU" sz="1600" b="0" dirty="0">
                <a:latin typeface="+mn-lt"/>
              </a:rPr>
              <a:t>пятым </a:t>
            </a:r>
            <a:r>
              <a:rPr lang="ru-RU" sz="1600" b="0" dirty="0" smtClean="0">
                <a:latin typeface="+mn-lt"/>
              </a:rPr>
              <a:t>п. </a:t>
            </a:r>
            <a:r>
              <a:rPr lang="ru-RU" sz="1600" b="0" dirty="0">
                <a:latin typeface="+mn-lt"/>
              </a:rPr>
              <a:t>1 </a:t>
            </a:r>
            <a:r>
              <a:rPr lang="ru-RU" sz="1600" b="0" dirty="0" smtClean="0">
                <a:latin typeface="+mn-lt"/>
              </a:rPr>
              <a:t>ст. </a:t>
            </a:r>
            <a:r>
              <a:rPr lang="ru-RU" sz="1600" b="0" dirty="0">
                <a:latin typeface="+mn-lt"/>
              </a:rPr>
              <a:t>284 </a:t>
            </a:r>
            <a:r>
              <a:rPr lang="ru-RU" sz="1600" b="0" dirty="0" smtClean="0">
                <a:latin typeface="+mn-lt"/>
              </a:rPr>
              <a:t>НК РФ </a:t>
            </a:r>
            <a:r>
              <a:rPr lang="ru-RU" sz="1600" b="0" dirty="0">
                <a:latin typeface="+mn-lt"/>
              </a:rPr>
              <a:t>установлено, что пониженные налоговые ставки по налогу на прибыль организаций, подлежащему зачислению в бюджеты субъектов Российской </a:t>
            </a:r>
            <a:r>
              <a:rPr lang="ru-RU" sz="1600" b="0" dirty="0" smtClean="0">
                <a:latin typeface="+mn-lt"/>
              </a:rPr>
              <a:t>Федерации</a:t>
            </a:r>
            <a:r>
              <a:rPr lang="en-US" sz="1600" b="0" dirty="0" smtClean="0">
                <a:latin typeface="+mn-lt"/>
              </a:rPr>
              <a:t> </a:t>
            </a:r>
            <a:r>
              <a:rPr lang="ru-RU" sz="1600" b="0" dirty="0" smtClean="0">
                <a:latin typeface="+mn-lt"/>
              </a:rPr>
              <a:t>подлежат </a:t>
            </a:r>
            <a:r>
              <a:rPr lang="ru-RU" sz="1600" b="0" dirty="0">
                <a:latin typeface="+mn-lt"/>
              </a:rPr>
              <a:t>применению налогоплательщиками до даты окончания срока их действия, но не позднее 1 января 2025 года</a:t>
            </a:r>
            <a:r>
              <a:rPr lang="ru-RU" sz="1600" b="0" dirty="0" smtClean="0">
                <a:latin typeface="+mn-lt"/>
              </a:rPr>
              <a:t>.</a:t>
            </a:r>
            <a:endParaRPr lang="en-US" sz="1600" b="0" dirty="0" smtClean="0">
              <a:latin typeface="+mn-lt"/>
            </a:endParaRPr>
          </a:p>
          <a:p>
            <a:pPr algn="just">
              <a:lnSpc>
                <a:spcPct val="100000"/>
              </a:lnSpc>
            </a:pPr>
            <a:endParaRPr lang="en-US" sz="1600" b="0" dirty="0">
              <a:latin typeface="+mn-lt"/>
            </a:endParaRPr>
          </a:p>
          <a:p>
            <a:pPr algn="ctr">
              <a:lnSpc>
                <a:spcPct val="100000"/>
              </a:lnSpc>
            </a:pPr>
            <a:r>
              <a:rPr lang="en-US" sz="1600" b="0" dirty="0">
                <a:latin typeface="+mn-lt"/>
              </a:rPr>
              <a:t> </a:t>
            </a:r>
            <a:r>
              <a:rPr lang="ru-RU" sz="1800" dirty="0">
                <a:latin typeface="+mn-lt"/>
              </a:rPr>
              <a:t>5% ВМЕСТО 0</a:t>
            </a:r>
            <a:r>
              <a:rPr lang="ru-RU" sz="1800" dirty="0" smtClean="0">
                <a:latin typeface="+mn-lt"/>
              </a:rPr>
              <a:t>%</a:t>
            </a:r>
            <a:endParaRPr lang="en-US" sz="1800" dirty="0" smtClean="0">
              <a:latin typeface="+mn-lt"/>
            </a:endParaRPr>
          </a:p>
          <a:p>
            <a:pPr algn="just">
              <a:lnSpc>
                <a:spcPct val="100000"/>
              </a:lnSpc>
            </a:pPr>
            <a:r>
              <a:rPr lang="en-US" sz="1600" b="0" dirty="0">
                <a:latin typeface="+mn-lt"/>
              </a:rPr>
              <a:t>        </a:t>
            </a:r>
            <a:r>
              <a:rPr lang="ru-RU" sz="1600" b="0" dirty="0">
                <a:latin typeface="+mn-lt"/>
              </a:rPr>
              <a:t>IT-компании, аккредитованные </a:t>
            </a:r>
            <a:r>
              <a:rPr lang="ru-RU" sz="1600" b="0" dirty="0" err="1">
                <a:latin typeface="+mn-lt"/>
              </a:rPr>
              <a:t>Минцифры</a:t>
            </a:r>
            <a:r>
              <a:rPr lang="ru-RU" sz="1600" b="0" dirty="0">
                <a:latin typeface="+mn-lt"/>
              </a:rPr>
              <a:t>, с 2020 года платили налог на прибыль по ставке 3%, с 2022 года она была обнулена на период до конца 2024 года. С 2025 года, как предложено</a:t>
            </a:r>
            <a:r>
              <a:rPr lang="en-US" sz="1600" b="0" dirty="0">
                <a:latin typeface="+mn-lt"/>
              </a:rPr>
              <a:t> </a:t>
            </a:r>
            <a:r>
              <a:rPr lang="ru-RU" sz="1600" b="0" dirty="0">
                <a:latin typeface="+mn-lt"/>
              </a:rPr>
              <a:t>было в законопроекте Минфина, льготная ставка изменится на те же 5 %, что и основная, которую в соответствии с вступившими в силу поправками в НК планируется повысить с 20% до 25%. Предполагается, что эта ставка будет действовать в период 2025-2030 </a:t>
            </a:r>
            <a:r>
              <a:rPr lang="ru-RU" sz="1600" b="0" dirty="0" smtClean="0">
                <a:latin typeface="+mn-lt"/>
              </a:rPr>
              <a:t>года</a:t>
            </a:r>
            <a:r>
              <a:rPr lang="ru-RU" sz="1600" b="0" dirty="0">
                <a:latin typeface="+mn-lt"/>
              </a:rPr>
              <a:t>.</a:t>
            </a:r>
            <a:r>
              <a:rPr lang="en-US" sz="1800" b="0" dirty="0" smtClean="0">
                <a:solidFill>
                  <a:prstClr val="black"/>
                </a:solidFill>
                <a:latin typeface="Calibri"/>
                <a:cs typeface="Times New Roman" panose="02020603050405020304" pitchFamily="18" charset="0"/>
              </a:rPr>
              <a:t> </a:t>
            </a:r>
            <a:endParaRPr lang="ru-RU" sz="1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>
          <a:xfrm>
            <a:off x="11277599" y="6002123"/>
            <a:ext cx="463379" cy="448104"/>
          </a:xfrm>
        </p:spPr>
        <p:txBody>
          <a:bodyPr/>
          <a:lstStyle/>
          <a:p>
            <a:fld id="{E20E89E6-FE54-4E13-859C-1FA908D70D39}" type="slidenum">
              <a:rPr lang="ru-RU" sz="1800" b="1" smtClean="0">
                <a:solidFill>
                  <a:schemeClr val="bg1"/>
                </a:solidFill>
              </a:rPr>
              <a:pPr/>
              <a:t>3</a:t>
            </a:fld>
            <a:endParaRPr lang="ru-RU" sz="1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92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80303" y="1546102"/>
            <a:ext cx="103467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С </a:t>
            </a:r>
            <a:r>
              <a:rPr lang="ru-RU" sz="1600" b="1" dirty="0"/>
              <a:t>01.01.2025 вторая часть </a:t>
            </a:r>
            <a:r>
              <a:rPr lang="ru-RU" sz="1600" b="1" dirty="0" smtClean="0"/>
              <a:t>НК РФ дополняется </a:t>
            </a:r>
            <a:r>
              <a:rPr lang="ru-RU" sz="1600" b="1" dirty="0"/>
              <a:t>статьей 286.2 </a:t>
            </a:r>
            <a:r>
              <a:rPr lang="ru-RU" sz="1600" b="1" dirty="0" smtClean="0"/>
              <a:t>«Федеральный </a:t>
            </a:r>
            <a:r>
              <a:rPr lang="ru-RU" sz="1600" b="1" dirty="0"/>
              <a:t>инвестиционный налоговый </a:t>
            </a:r>
            <a:r>
              <a:rPr lang="ru-RU" sz="1600" b="1" dirty="0" smtClean="0"/>
              <a:t>вычет».</a:t>
            </a:r>
            <a:endParaRPr lang="ru-RU" sz="1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21608" y="1717475"/>
            <a:ext cx="10107826" cy="1585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dirty="0"/>
              <a:t>      </a:t>
            </a:r>
            <a:endParaRPr lang="en-US" sz="1300" dirty="0" smtClean="0"/>
          </a:p>
          <a:p>
            <a:pPr algn="just"/>
            <a:r>
              <a:rPr lang="ru-RU" sz="1300" dirty="0" smtClean="0"/>
              <a:t> </a:t>
            </a:r>
            <a:r>
              <a:rPr lang="en-US" sz="1300" dirty="0" smtClean="0"/>
              <a:t>       </a:t>
            </a:r>
            <a:r>
              <a:rPr lang="ru-RU" sz="1400" dirty="0" smtClean="0"/>
              <a:t>В </a:t>
            </a:r>
            <a:r>
              <a:rPr lang="ru-RU" sz="1400" dirty="0"/>
              <a:t>целях стимулирования инвестиционной активности вводится федеральный инвестиционный налоговый вычет (ФИНВ) (новая </a:t>
            </a:r>
            <a:r>
              <a:rPr lang="ru-RU" sz="1400" dirty="0" smtClean="0"/>
              <a:t>ст. </a:t>
            </a:r>
            <a:r>
              <a:rPr lang="ru-RU" sz="1400" dirty="0"/>
              <a:t>286.2 НК РФ).</a:t>
            </a:r>
          </a:p>
          <a:p>
            <a:pPr algn="just"/>
            <a:r>
              <a:rPr lang="ru-RU" sz="1400" dirty="0" smtClean="0"/>
              <a:t>       На </a:t>
            </a:r>
            <a:r>
              <a:rPr lang="ru-RU" sz="1400" dirty="0"/>
              <a:t>него можно будет уменьшить налог на прибыль, зачисляемый в федеральный бюджет, но не более чем на 5% от налоговой </a:t>
            </a:r>
            <a:r>
              <a:rPr lang="ru-RU" sz="1400" dirty="0" smtClean="0"/>
              <a:t>базы</a:t>
            </a:r>
            <a:r>
              <a:rPr lang="en-US" sz="1400" dirty="0"/>
              <a:t> </a:t>
            </a:r>
            <a:r>
              <a:rPr lang="ru-RU" sz="1400" dirty="0" smtClean="0"/>
              <a:t>(п</a:t>
            </a:r>
            <a:r>
              <a:rPr lang="ru-RU" sz="1400" dirty="0"/>
              <a:t>. 6 ст. 286.2 НК РФ).</a:t>
            </a:r>
          </a:p>
          <a:p>
            <a:pPr algn="just"/>
            <a:endParaRPr lang="ru-RU" sz="1400" dirty="0"/>
          </a:p>
          <a:p>
            <a:pPr algn="just"/>
            <a:r>
              <a:rPr lang="ru-RU" sz="1400" dirty="0" smtClean="0">
                <a:solidFill>
                  <a:srgbClr val="FF0000"/>
                </a:solidFill>
              </a:rPr>
              <a:t>ВАЖНО!</a:t>
            </a:r>
            <a:r>
              <a:rPr lang="ru-RU" sz="1400" dirty="0" smtClean="0"/>
              <a:t> </a:t>
            </a:r>
            <a:r>
              <a:rPr lang="ru-RU" sz="1400" dirty="0"/>
              <a:t>Решение о применении вычета и его параметры нужно будет отразить в учетной политике (п. 8 ст. 286.2 НК РФ</a:t>
            </a:r>
            <a:r>
              <a:rPr lang="ru-RU" sz="1400" dirty="0" smtClean="0"/>
              <a:t>).</a:t>
            </a:r>
            <a:endParaRPr lang="ru-RU" sz="14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>
          <a:xfrm>
            <a:off x="11268332" y="6032122"/>
            <a:ext cx="479854" cy="341012"/>
          </a:xfrm>
        </p:spPr>
        <p:txBody>
          <a:bodyPr/>
          <a:lstStyle/>
          <a:p>
            <a:pPr algn="ctr"/>
            <a:fld id="{E20E89E6-FE54-4E13-859C-1FA908D70D39}" type="slidenum">
              <a:rPr lang="ru-RU" sz="1800" b="1" smtClean="0">
                <a:solidFill>
                  <a:schemeClr val="bg1"/>
                </a:solidFill>
              </a:rPr>
              <a:pPr algn="ctr"/>
              <a:t>4</a:t>
            </a:fld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1608" y="3302524"/>
            <a:ext cx="10107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/>
              <a:t>Повысили коэффициент, который используют при формировании первоначальной стоимости отдельных ОС и НМА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43655" y="3989848"/>
            <a:ext cx="10049131" cy="151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sz="1400" dirty="0"/>
              <a:t>Значение коэффициента повысили с 1,5 до 2. Его применяют при формировании первоначальной стоимости ОС, включенного (п. 1 ст. 257 НК):</a:t>
            </a:r>
          </a:p>
          <a:p>
            <a:pPr marL="342900" lvl="0" indent="-342900" algn="just">
              <a:spcAft>
                <a:spcPts val="515"/>
              </a:spcAft>
              <a:buSzPts val="1000"/>
              <a:buFont typeface="Symbol" pitchFamily="2" charset="2"/>
              <a:buChar char=""/>
              <a:tabLst>
                <a:tab pos="457200" algn="l"/>
              </a:tabLst>
              <a:defRPr/>
            </a:pPr>
            <a:r>
              <a:rPr lang="ru-RU" sz="1400" dirty="0"/>
              <a:t>в единый реестр российской радиоэлектронной продукции, если при этом основное средство относится к сфере искусственного интеллекта;</a:t>
            </a:r>
          </a:p>
          <a:p>
            <a:pPr marL="342900" lvl="0" indent="-342900" algn="just">
              <a:spcAft>
                <a:spcPts val="515"/>
              </a:spcAft>
              <a:buSzPts val="1000"/>
              <a:buFont typeface="Symbol" pitchFamily="2" charset="2"/>
              <a:buChar char=""/>
              <a:tabLst>
                <a:tab pos="457200" algn="l"/>
              </a:tabLst>
              <a:defRPr/>
            </a:pPr>
            <a:r>
              <a:rPr lang="ru-RU" sz="1400" dirty="0"/>
              <a:t>в единый реестр российских программ для ЭВМ и баз данных (начиная с 2025 года);</a:t>
            </a:r>
          </a:p>
          <a:p>
            <a:pPr marL="342900" lvl="0" indent="-342900" algn="just">
              <a:spcAft>
                <a:spcPts val="515"/>
              </a:spcAft>
              <a:buSzPts val="1000"/>
              <a:buFont typeface="Symbol" pitchFamily="2" charset="2"/>
              <a:buChar char=""/>
              <a:tabLst>
                <a:tab pos="457200" algn="l"/>
              </a:tabLst>
              <a:defRPr/>
            </a:pPr>
            <a:r>
              <a:rPr lang="ru-RU" sz="1400" dirty="0"/>
              <a:t>перечень российского высокотехнологичного оборудования, утверждаемый Правительством.</a:t>
            </a:r>
          </a:p>
        </p:txBody>
      </p:sp>
    </p:spTree>
    <p:extLst>
      <p:ext uri="{BB962C8B-B14F-4D97-AF65-F5344CB8AC3E}">
        <p14:creationId xmlns:p14="http://schemas.microsoft.com/office/powerpoint/2010/main" val="64883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6249" y="779045"/>
            <a:ext cx="98195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FF0000"/>
                </a:solidFill>
                <a:latin typeface="Calibri" panose="020F0502020204030204" pitchFamily="34" charset="0"/>
              </a:rPr>
              <a:t>Федеральный закон </a:t>
            </a: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от 08.08.2024 </a:t>
            </a:r>
            <a:r>
              <a:rPr lang="ru-RU" dirty="0" smtClean="0">
                <a:solidFill>
                  <a:srgbClr val="FF0000"/>
                </a:solidFill>
                <a:latin typeface="Calibri" panose="020F0502020204030204" pitchFamily="34" charset="0"/>
              </a:rPr>
              <a:t>№ </a:t>
            </a: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259-ФЗ </a:t>
            </a:r>
            <a:r>
              <a:rPr lang="ru-RU" dirty="0" smtClean="0">
                <a:solidFill>
                  <a:srgbClr val="FF0000"/>
                </a:solidFill>
                <a:latin typeface="Calibri" panose="020F0502020204030204" pitchFamily="34" charset="0"/>
              </a:rPr>
              <a:t>«О </a:t>
            </a: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внесении изменений в части первую и вторую Налогового кодекса Российской Федерации и отдельные законодательные акты Российской Федерации о налогах и </a:t>
            </a:r>
            <a:r>
              <a:rPr lang="ru-RU" dirty="0" smtClean="0">
                <a:solidFill>
                  <a:srgbClr val="FF0000"/>
                </a:solidFill>
                <a:latin typeface="Calibri" panose="020F0502020204030204" pitchFamily="34" charset="0"/>
              </a:rPr>
              <a:t>сборах»</a:t>
            </a:r>
            <a:endParaRPr lang="ru-RU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6249" y="1752766"/>
            <a:ext cx="96876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/>
              <a:t>Изменены некоторые правила переноса убытков на будущее.</a:t>
            </a:r>
          </a:p>
          <a:p>
            <a:pPr algn="just"/>
            <a:endParaRPr lang="ru-RU" sz="16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897924" y="3136006"/>
            <a:ext cx="988540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</a:t>
            </a:r>
            <a:r>
              <a:rPr lang="en-US" dirty="0" smtClean="0"/>
              <a:t>       </a:t>
            </a:r>
            <a:r>
              <a:rPr lang="ru-RU" sz="1600" dirty="0" smtClean="0">
                <a:solidFill>
                  <a:srgbClr val="FF0000"/>
                </a:solidFill>
              </a:rPr>
              <a:t>ВАЖНО</a:t>
            </a:r>
            <a:r>
              <a:rPr lang="ru-RU" sz="1600" dirty="0">
                <a:solidFill>
                  <a:srgbClr val="FF0000"/>
                </a:solidFill>
              </a:rPr>
              <a:t>!</a:t>
            </a:r>
            <a:r>
              <a:rPr lang="ru-RU" sz="1600" dirty="0"/>
              <a:t> Данное правило вступает в силу 01.01.2025 и распространяется на убытки, полученные за налоговые периоды начиная с 2025 года. Убытки, полученные ранее, уменьшают налоговую базу по правилам, действовавшим до 01.01.2025 (п. 14 ст. 19 Закона № 259-ФЗ)</a:t>
            </a:r>
            <a:r>
              <a:rPr lang="ru-RU" sz="1600" u="sng" dirty="0"/>
              <a:t> 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53298" y="2285037"/>
            <a:ext cx="96300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/>
              <a:t>            </a:t>
            </a:r>
            <a:r>
              <a:rPr lang="ru-RU" sz="1600" u="sng" dirty="0" smtClean="0"/>
              <a:t>С </a:t>
            </a:r>
            <a:r>
              <a:rPr lang="ru-RU" sz="1600" u="sng" dirty="0"/>
              <a:t>01.01.2025 убытки, возникшие в рамках любой деятельности, облагаемой налогом по ставке 0%, не могут </a:t>
            </a:r>
            <a:r>
              <a:rPr lang="ru-RU" sz="1600" u="sng" dirty="0" smtClean="0"/>
              <a:t>переноситься </a:t>
            </a:r>
            <a:r>
              <a:rPr lang="ru-RU" sz="1600" u="sng" dirty="0"/>
              <a:t>на </a:t>
            </a:r>
            <a:r>
              <a:rPr lang="ru-RU" sz="1600" u="sng" dirty="0" smtClean="0"/>
              <a:t>будущее.</a:t>
            </a:r>
            <a:endParaRPr lang="ru-RU" sz="1600" u="sng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>
          <a:xfrm>
            <a:off x="11285838" y="6010362"/>
            <a:ext cx="479854" cy="341012"/>
          </a:xfrm>
        </p:spPr>
        <p:txBody>
          <a:bodyPr/>
          <a:lstStyle/>
          <a:p>
            <a:pPr algn="ctr"/>
            <a:fld id="{E20E89E6-FE54-4E13-859C-1FA908D70D39}" type="slidenum">
              <a:rPr lang="ru-RU" sz="1800" b="1" smtClean="0">
                <a:solidFill>
                  <a:schemeClr val="bg1"/>
                </a:solidFill>
              </a:rPr>
              <a:pPr algn="ctr"/>
              <a:t>5</a:t>
            </a:fld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6249" y="4110705"/>
            <a:ext cx="95970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/>
              <a:t>   </a:t>
            </a:r>
            <a:r>
              <a:rPr lang="en-US" sz="1600" dirty="0" smtClean="0"/>
              <a:t>       </a:t>
            </a:r>
            <a:r>
              <a:rPr lang="ru-RU" sz="1600" u="sng" dirty="0" smtClean="0"/>
              <a:t>С </a:t>
            </a:r>
            <a:r>
              <a:rPr lang="ru-RU" sz="1600" u="sng" dirty="0"/>
              <a:t>01.01.2025 убытки, возникшие в рамках любой деятельности, облагаемой налогом на прибыль организаций по пониженной ставке (менее 25%), могут переноситься на будущее без ограничений.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74221" y="4695480"/>
            <a:ext cx="98091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 smtClean="0"/>
              <a:t>           </a:t>
            </a:r>
            <a:r>
              <a:rPr lang="ru-RU" sz="1600" dirty="0" smtClean="0">
                <a:solidFill>
                  <a:srgbClr val="FF0000"/>
                </a:solidFill>
              </a:rPr>
              <a:t>ВАЖНО</a:t>
            </a:r>
            <a:r>
              <a:rPr lang="ru-RU" sz="1600" dirty="0">
                <a:solidFill>
                  <a:srgbClr val="FF0000"/>
                </a:solidFill>
              </a:rPr>
              <a:t>!</a:t>
            </a:r>
            <a:r>
              <a:rPr lang="ru-RU" sz="1600" dirty="0"/>
              <a:t> Положения измененного п. 2.1 ст. 283 НК РФ вступают в силу 01.01.2025 и распространяются на убытки, полученные начиная с 2025 года. Убытки, полученные до 2025 года, уменьшают налоговую базу текущего отчетного (налогового) периода по правилам статьи 283 НК РФ (п. 14 ст. 19 Закона № 259-ФЗ).</a:t>
            </a:r>
          </a:p>
        </p:txBody>
      </p:sp>
    </p:spTree>
    <p:extLst>
      <p:ext uri="{BB962C8B-B14F-4D97-AF65-F5344CB8AC3E}">
        <p14:creationId xmlns:p14="http://schemas.microsoft.com/office/powerpoint/2010/main" val="226462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1938" y="4899330"/>
            <a:ext cx="985245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</a:t>
            </a:r>
            <a:r>
              <a:rPr lang="ru-RU" sz="1600" dirty="0" smtClean="0"/>
              <a:t>На индивидуальных предпринимателей, </a:t>
            </a:r>
            <a:r>
              <a:rPr lang="ru-RU" sz="1600" dirty="0"/>
              <a:t>выплачивающих доходы иностранной организации, возложены функции налогового агента в соответствии с пунктом 2 статьи 287 НК РФ </a:t>
            </a:r>
            <a:r>
              <a:rPr lang="ru-RU" sz="1600" dirty="0" smtClean="0"/>
              <a:t>(изменения внесены в </a:t>
            </a:r>
            <a:r>
              <a:rPr lang="ru-RU" sz="1600" dirty="0" err="1" smtClean="0"/>
              <a:t>абз</a:t>
            </a:r>
            <a:r>
              <a:rPr lang="ru-RU" sz="1600" dirty="0" smtClean="0"/>
              <a:t>. 1 п. </a:t>
            </a:r>
            <a:r>
              <a:rPr lang="ru-RU" sz="1600" dirty="0"/>
              <a:t>2 </a:t>
            </a:r>
            <a:r>
              <a:rPr lang="ru-RU" sz="1600" dirty="0" smtClean="0"/>
              <a:t>                 ст. 287 НК РФ).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87396" y="3744168"/>
            <a:ext cx="98524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</a:t>
            </a:r>
          </a:p>
          <a:p>
            <a:pPr algn="just"/>
            <a:r>
              <a:rPr lang="ru-RU" dirty="0" smtClean="0"/>
              <a:t>     </a:t>
            </a:r>
            <a:r>
              <a:rPr lang="ru-RU" u="sng" dirty="0" smtClean="0"/>
              <a:t> </a:t>
            </a:r>
          </a:p>
          <a:p>
            <a:pPr algn="just"/>
            <a:endParaRPr lang="ru-RU" u="sng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87396" y="1068758"/>
            <a:ext cx="98524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Ограничены расходы на рекламу, размещаемой в сети Интернет.</a:t>
            </a:r>
          </a:p>
          <a:p>
            <a:pPr algn="just"/>
            <a:r>
              <a:rPr lang="ru-RU" dirty="0"/>
              <a:t>      </a:t>
            </a:r>
            <a:r>
              <a:rPr lang="ru-RU" sz="1600" dirty="0" smtClean="0"/>
              <a:t>Пункт </a:t>
            </a:r>
            <a:r>
              <a:rPr lang="ru-RU" sz="1600" dirty="0"/>
              <a:t>44 статьи 270 НК РФ дополнен положениями, в соответствии с которыми расходы рекламодателей на распространение рекламы в информационно-телекоммуникационной сети «Интернет» не учитываются в целях налогообложения, если:</a:t>
            </a:r>
          </a:p>
          <a:p>
            <a:pPr algn="just"/>
            <a:r>
              <a:rPr lang="ru-RU" sz="1600" dirty="0" smtClean="0"/>
              <a:t> </a:t>
            </a:r>
            <a:r>
              <a:rPr lang="ru-RU" sz="1600" dirty="0"/>
              <a:t>-      информация о такой рекламе не была представлена в </a:t>
            </a:r>
            <a:r>
              <a:rPr lang="ru-RU" sz="1600" dirty="0" err="1"/>
              <a:t>Роскомнадзор</a:t>
            </a:r>
            <a:r>
              <a:rPr lang="ru-RU" sz="1600" dirty="0"/>
              <a:t> в порядке, установленном статьей 18.1 Федерального закона от 13 марта 2006 года № 38-ФЗ «О рекламе»;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/>
              <a:t> </a:t>
            </a:r>
            <a:r>
              <a:rPr lang="ru-RU" sz="1600" dirty="0"/>
              <a:t>если реклама была распространена на информационном ресурсе в информационно-телекоммуникационной сети «Интернет», доступ к которому ограничен в соответствии с законодательством РФ;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/>
              <a:t> </a:t>
            </a:r>
            <a:r>
              <a:rPr lang="ru-RU" sz="1600" dirty="0"/>
              <a:t>рекламу разместили на информационном ресурсе иностранного лица, которое не исполнило требования законодательства РФ.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95354" y="4462250"/>
            <a:ext cx="2079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u="sng" dirty="0" smtClean="0"/>
              <a:t>Другие изменения.</a:t>
            </a:r>
            <a:endParaRPr lang="ru-RU" i="1" u="sng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>
          <a:xfrm>
            <a:off x="11302313" y="5993886"/>
            <a:ext cx="543698" cy="332773"/>
          </a:xfrm>
        </p:spPr>
        <p:txBody>
          <a:bodyPr/>
          <a:lstStyle/>
          <a:p>
            <a:pPr algn="ctr"/>
            <a:fld id="{E20E89E6-FE54-4E13-859C-1FA908D70D39}" type="slidenum">
              <a:rPr lang="ru-RU" sz="1800" b="1" smtClean="0">
                <a:solidFill>
                  <a:schemeClr val="bg1"/>
                </a:solidFill>
              </a:rPr>
              <a:pPr algn="ctr"/>
              <a:t>6</a:t>
            </a:fld>
            <a:endParaRPr lang="ru-RU" sz="1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26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37968" y="1532408"/>
            <a:ext cx="100831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Утверждена приказом ФНС России от 02.10.2024 №ЕД-7-3/380 (КНД 1151006)</a:t>
            </a:r>
          </a:p>
          <a:p>
            <a:pPr algn="ctr"/>
            <a:endParaRPr lang="ru-RU" dirty="0"/>
          </a:p>
          <a:p>
            <a:pPr algn="ctr"/>
            <a:r>
              <a:rPr lang="ru-RU" u="sng" dirty="0" smtClean="0"/>
              <a:t>Новую форму применяйте, начиная с первого отчетного периода 2025 года</a:t>
            </a:r>
            <a:endParaRPr lang="ru-RU" u="sng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800" dirty="0">
                <a:solidFill>
                  <a:srgbClr val="FF0000"/>
                </a:solidFill>
                <a:latin typeface="Calibri" panose="020F0502020204030204" pitchFamily="34" charset="0"/>
                <a:ea typeface="+mn-ea"/>
                <a:cs typeface="+mn-cs"/>
              </a:rPr>
              <a:t>Новая форма декларации по налогу па прибыль организаций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ctr"/>
            <a:fld id="{E20E89E6-FE54-4E13-859C-1FA908D70D39}" type="slidenum">
              <a:rPr lang="ru-RU" sz="1800" b="1" smtClean="0">
                <a:solidFill>
                  <a:schemeClr val="bg1"/>
                </a:solidFill>
              </a:rPr>
              <a:pPr algn="ctr"/>
              <a:t>7</a:t>
            </a:fld>
            <a:endParaRPr lang="ru-RU" sz="1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16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21 февраля 2013-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8489</TotalTime>
  <Words>883</Words>
  <Application>Microsoft Office PowerPoint</Application>
  <PresentationFormat>Широкоэкранный</PresentationFormat>
  <Paragraphs>59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15" baseType="lpstr">
      <vt:lpstr>Arial</vt:lpstr>
      <vt:lpstr>Calibri</vt:lpstr>
      <vt:lpstr>Calibri Light</vt:lpstr>
      <vt:lpstr>Symbol</vt:lpstr>
      <vt:lpstr>Tahoma</vt:lpstr>
      <vt:lpstr>Times New Roman</vt:lpstr>
      <vt:lpstr>Тема Office</vt:lpstr>
      <vt:lpstr>3_21 февраля 2013-1</vt:lpstr>
      <vt:lpstr> «Основные изменения законодательства Российской Федерации о налогах и сборах в части налога на прибыль организаций, вступившие в силу с 1 января 2025 года»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Новая форма декларации по налогу па прибыль организаций</vt:lpstr>
    </vt:vector>
  </TitlesOfParts>
  <Company>Russian Federal DPC Tax Services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Филатов Станислав Викторович</dc:creator>
  <cp:lastModifiedBy>Швин Светлана Сергеевна</cp:lastModifiedBy>
  <cp:revision>163</cp:revision>
  <cp:lastPrinted>2025-02-28T14:14:09Z</cp:lastPrinted>
  <dcterms:created xsi:type="dcterms:W3CDTF">2024-03-21T07:11:21Z</dcterms:created>
  <dcterms:modified xsi:type="dcterms:W3CDTF">2025-03-04T11:14:31Z</dcterms:modified>
</cp:coreProperties>
</file>